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5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2" r:id="rId3"/>
    <p:sldId id="273" r:id="rId4"/>
    <p:sldId id="259" r:id="rId5"/>
    <p:sldId id="267" r:id="rId6"/>
    <p:sldId id="268" r:id="rId7"/>
    <p:sldId id="262" r:id="rId8"/>
    <p:sldId id="269" r:id="rId9"/>
    <p:sldId id="263" r:id="rId10"/>
    <p:sldId id="271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33">
          <p15:clr>
            <a:srgbClr val="A4A3A4"/>
          </p15:clr>
        </p15:guide>
        <p15:guide id="2" pos="28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C8B857-B7E6-442C-9880-E4F673B2CA42}">
  <a:tblStyle styleId="{46C8B857-B7E6-442C-9880-E4F673B2CA42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BF0EA"/>
          </a:solidFill>
        </a:fill>
      </a:tcStyle>
    </a:wholeTbl>
    <a:band1H>
      <a:tcTxStyle/>
      <a:tcStyle>
        <a:tcBdr/>
        <a:fill>
          <a:solidFill>
            <a:srgbClr val="F6E0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6E0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87026" autoAdjust="0"/>
  </p:normalViewPr>
  <p:slideViewPr>
    <p:cSldViewPr snapToGrid="0">
      <p:cViewPr varScale="1">
        <p:scale>
          <a:sx n="77" d="100"/>
          <a:sy n="77" d="100"/>
        </p:scale>
        <p:origin x="102" y="1008"/>
      </p:cViewPr>
      <p:guideLst>
        <p:guide orient="horz" pos="1233"/>
        <p:guide pos="28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0" d="100"/>
          <a:sy n="120" d="100"/>
        </p:scale>
        <p:origin x="-396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5AB24-037A-A445-A10A-C634A8C250BE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A6070-1A2A-9B42-B3B3-218E1FC7C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36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6669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2099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032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Founded in 2009 by a group of industry leaders seeking to create a forum for women in the pension industry to network and cultivate professional and personal growth.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WiPN is an established 501(c)6 non-profit with a network of 1700+ women.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Membership represents all segments of the retirement industry including: early, mid- and senior level women across service providers (Recordkeepers, TPAs, DCIOs, ERISA attorneys, others) and financial advisors and consultants.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a long history of inequity and imbalance of women in the U.S. workforce: women earn 77 cents to a man’s dollar and there continues to be a lack of representation of women at Board of Director and C-Suite levels stalled at a meager 17%*.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Obstacles include a lack of mentorship and sponsorship both within their organizations and the industry.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to find peers, mentors and advocates to support reaching goals.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as active in forming industry connections, touting accomplishments and asking for recommendations and referrals.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WiPN members have access to exclusive networking events, mentoring opportunities and interesting webinars.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Unique opportunities to connect with and learn from one another.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985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85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ddbd679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ddbd679b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g3ddbd679b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40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231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662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32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WiPN.jpg"/>
          <p:cNvPicPr preferRelativeResize="0"/>
          <p:nvPr/>
        </p:nvPicPr>
        <p:blipFill rotWithShape="1">
          <a:blip r:embed="rId2">
            <a:alphaModFix/>
          </a:blip>
          <a:srcRect b="56258"/>
          <a:stretch/>
        </p:blipFill>
        <p:spPr>
          <a:xfrm>
            <a:off x="4491449" y="-1"/>
            <a:ext cx="4652551" cy="263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descr="WiPN12.jpg"/>
          <p:cNvPicPr preferRelativeResize="0"/>
          <p:nvPr/>
        </p:nvPicPr>
        <p:blipFill rotWithShape="1">
          <a:blip r:embed="rId3">
            <a:alphaModFix/>
          </a:blip>
          <a:srcRect b="50000"/>
          <a:stretch/>
        </p:blipFill>
        <p:spPr>
          <a:xfrm>
            <a:off x="0" y="-1"/>
            <a:ext cx="45561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93556" y="2119879"/>
            <a:ext cx="4107267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3556" y="2779849"/>
            <a:ext cx="4107267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rgbClr val="6C646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pic>
        <p:nvPicPr>
          <p:cNvPr id="8" name="Picture 7" descr="wipn-10yr-logo-squar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73548" y="2745003"/>
            <a:ext cx="2219251" cy="22192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bg>
      <p:bgPr>
        <a:solidFill>
          <a:srgbClr val="6C6460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 descr="WiPN10.jpg"/>
          <p:cNvPicPr preferRelativeResize="0"/>
          <p:nvPr/>
        </p:nvPicPr>
        <p:blipFill rotWithShape="1">
          <a:blip r:embed="rId2">
            <a:alphaModFix/>
          </a:blip>
          <a:srcRect l="-1137" t="45414" r="3335" b="12210"/>
          <a:stretch/>
        </p:blipFill>
        <p:spPr>
          <a:xfrm>
            <a:off x="4476454" y="2633661"/>
            <a:ext cx="4719662" cy="264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 descr="WiPN6.jpg"/>
          <p:cNvPicPr preferRelativeResize="0"/>
          <p:nvPr/>
        </p:nvPicPr>
        <p:blipFill rotWithShape="1">
          <a:blip r:embed="rId3">
            <a:alphaModFix/>
          </a:blip>
          <a:srcRect r="2788" b="57173"/>
          <a:stretch/>
        </p:blipFill>
        <p:spPr>
          <a:xfrm>
            <a:off x="4524571" y="-2"/>
            <a:ext cx="4619429" cy="263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 descr="WiPN10.jpg"/>
          <p:cNvPicPr preferRelativeResize="0"/>
          <p:nvPr/>
        </p:nvPicPr>
        <p:blipFill rotWithShape="1">
          <a:blip r:embed="rId2">
            <a:alphaModFix/>
          </a:blip>
          <a:srcRect l="-1137" t="45414" r="3335" b="12210"/>
          <a:stretch/>
        </p:blipFill>
        <p:spPr>
          <a:xfrm>
            <a:off x="4884790" y="2633661"/>
            <a:ext cx="3887134" cy="217960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1"/>
          <p:cNvSpPr txBox="1">
            <a:spLocks noGrp="1"/>
          </p:cNvSpPr>
          <p:nvPr>
            <p:ph type="title"/>
          </p:nvPr>
        </p:nvSpPr>
        <p:spPr>
          <a:xfrm>
            <a:off x="722313" y="2680381"/>
            <a:ext cx="3783025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722313" y="1552065"/>
            <a:ext cx="381793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pn-10yr-logo-wide-rectang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5701" y="4172468"/>
            <a:ext cx="2002223" cy="752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1_Custom Layout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pn-10yr-logo-wide-rectang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5701" y="4172468"/>
            <a:ext cx="2002223" cy="752402"/>
          </a:xfrm>
          <a:prstGeom prst="rect">
            <a:avLst/>
          </a:prstGeom>
        </p:spPr>
      </p:pic>
      <p:sp>
        <p:nvSpPr>
          <p:cNvPr id="3" name="Google Shape;69;p13"/>
          <p:cNvSpPr txBox="1">
            <a:spLocks noGrp="1"/>
          </p:cNvSpPr>
          <p:nvPr>
            <p:ph type="title" idx="4294967295"/>
          </p:nvPr>
        </p:nvSpPr>
        <p:spPr>
          <a:xfrm>
            <a:off x="665018" y="750888"/>
            <a:ext cx="756458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</a:pPr>
            <a:endParaRPr dirty="0"/>
          </a:p>
        </p:txBody>
      </p:sp>
      <p:sp>
        <p:nvSpPr>
          <p:cNvPr id="4" name="Google Shape;70;p13"/>
          <p:cNvSpPr txBox="1">
            <a:spLocks noGrp="1"/>
          </p:cNvSpPr>
          <p:nvPr>
            <p:ph type="body" idx="4294967295"/>
          </p:nvPr>
        </p:nvSpPr>
        <p:spPr>
          <a:xfrm>
            <a:off x="665018" y="1751413"/>
            <a:ext cx="7564582" cy="30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72;p13" descr="WiPN4.jpg"/>
          <p:cNvPicPr preferRelativeResize="0"/>
          <p:nvPr userDrawn="1"/>
        </p:nvPicPr>
        <p:blipFill rotWithShape="1">
          <a:blip r:embed="rId3">
            <a:alphaModFix/>
          </a:blip>
          <a:srcRect t="46822" b="20271"/>
          <a:stretch/>
        </p:blipFill>
        <p:spPr>
          <a:xfrm>
            <a:off x="0" y="0"/>
            <a:ext cx="4540250" cy="329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3;p13" descr="WiPN4.jpg"/>
          <p:cNvPicPr preferRelativeResize="0"/>
          <p:nvPr userDrawn="1"/>
        </p:nvPicPr>
        <p:blipFill rotWithShape="1">
          <a:blip r:embed="rId4">
            <a:alphaModFix/>
          </a:blip>
          <a:srcRect t="46822" b="20270"/>
          <a:stretch/>
        </p:blipFill>
        <p:spPr>
          <a:xfrm>
            <a:off x="4540250" y="0"/>
            <a:ext cx="4603750" cy="329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22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57200" y="75071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57200" y="1923826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bg>
      <p:bgPr>
        <a:solidFill>
          <a:srgbClr val="6C6460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" descr="WiPN3.jpg"/>
          <p:cNvPicPr preferRelativeResize="0"/>
          <p:nvPr/>
        </p:nvPicPr>
        <p:blipFill rotWithShape="1">
          <a:blip r:embed="rId2">
            <a:alphaModFix/>
          </a:blip>
          <a:srcRect l="13865" t="7794" r="7528" b="56597"/>
          <a:stretch/>
        </p:blipFill>
        <p:spPr>
          <a:xfrm>
            <a:off x="4532410" y="0"/>
            <a:ext cx="4611590" cy="274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6" descr="WiPN8.jpg"/>
          <p:cNvPicPr preferRelativeResize="0"/>
          <p:nvPr userDrawn="1"/>
        </p:nvPicPr>
        <p:blipFill rotWithShape="1">
          <a:blip r:embed="rId3">
            <a:alphaModFix/>
          </a:blip>
          <a:srcRect t="32000" b="19203"/>
          <a:stretch/>
        </p:blipFill>
        <p:spPr>
          <a:xfrm>
            <a:off x="4567322" y="2571750"/>
            <a:ext cx="4580966" cy="2571751"/>
          </a:xfrm>
          <a:prstGeom prst="rect">
            <a:avLst/>
          </a:prstGeom>
          <a:noFill/>
          <a:ln>
            <a:solidFill>
              <a:scrgbClr r="0" g="0" b="0"/>
            </a:solidFill>
          </a:ln>
        </p:spPr>
      </p:pic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2313" y="2680381"/>
            <a:ext cx="3783025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722313" y="1552065"/>
            <a:ext cx="381793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7" name="Picture 6" descr="wipn-10yr-logo-wide-rectangl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6588" y="3455486"/>
            <a:ext cx="2002223" cy="752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6C646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6C646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6" name="Picture 5" descr="wipn-10yr-logo-wide-rectang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2051" y="4186125"/>
            <a:ext cx="2002223" cy="752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6C646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8" descr="WiPN4.jpg"/>
          <p:cNvPicPr preferRelativeResize="0"/>
          <p:nvPr/>
        </p:nvPicPr>
        <p:blipFill rotWithShape="1">
          <a:blip r:embed="rId2">
            <a:alphaModFix/>
          </a:blip>
          <a:srcRect b="56131"/>
          <a:stretch/>
        </p:blipFill>
        <p:spPr>
          <a:xfrm>
            <a:off x="4532410" y="0"/>
            <a:ext cx="4638662" cy="263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8" descr="WiPN12.jpg"/>
          <p:cNvPicPr preferRelativeResize="0"/>
          <p:nvPr/>
        </p:nvPicPr>
        <p:blipFill rotWithShape="1">
          <a:blip r:embed="rId3">
            <a:alphaModFix/>
          </a:blip>
          <a:srcRect l="206" t="32458" r="4944" b="18745"/>
          <a:stretch/>
        </p:blipFill>
        <p:spPr>
          <a:xfrm>
            <a:off x="4532410" y="2633663"/>
            <a:ext cx="3769805" cy="250983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722313" y="2680381"/>
            <a:ext cx="3783025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722313" y="1552065"/>
            <a:ext cx="381793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41" name="Google Shape;41;p8" descr="WiPN12.jpg"/>
          <p:cNvPicPr preferRelativeResize="0"/>
          <p:nvPr/>
        </p:nvPicPr>
        <p:blipFill rotWithShape="1">
          <a:blip r:embed="rId3">
            <a:alphaModFix/>
          </a:blip>
          <a:srcRect l="206" t="32458" r="56908" b="18745"/>
          <a:stretch/>
        </p:blipFill>
        <p:spPr>
          <a:xfrm>
            <a:off x="7439476" y="2633663"/>
            <a:ext cx="1704524" cy="25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wipn-10yr-logo-wide-rectangl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15620" y="3469141"/>
            <a:ext cx="2002223" cy="752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6C646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722313" y="2680381"/>
            <a:ext cx="3783025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722313" y="1552065"/>
            <a:ext cx="381793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45" name="Google Shape;45;p9" descr="WiPN11.jpg"/>
          <p:cNvPicPr preferRelativeResize="0"/>
          <p:nvPr/>
        </p:nvPicPr>
        <p:blipFill rotWithShape="1">
          <a:blip r:embed="rId2">
            <a:alphaModFix/>
          </a:blip>
          <a:srcRect l="7327" t="24531" b="26672"/>
          <a:stretch/>
        </p:blipFill>
        <p:spPr>
          <a:xfrm>
            <a:off x="4532410" y="2633662"/>
            <a:ext cx="4611590" cy="25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 descr="WiPN2.jpg"/>
          <p:cNvPicPr preferRelativeResize="0"/>
          <p:nvPr/>
        </p:nvPicPr>
        <p:blipFill rotWithShape="1">
          <a:blip r:embed="rId3">
            <a:alphaModFix/>
          </a:blip>
          <a:srcRect l="2262" b="56868"/>
          <a:stretch/>
        </p:blipFill>
        <p:spPr>
          <a:xfrm>
            <a:off x="4532410" y="-1"/>
            <a:ext cx="4611590" cy="263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 descr="WiPN11.jpg"/>
          <p:cNvPicPr preferRelativeResize="0"/>
          <p:nvPr/>
        </p:nvPicPr>
        <p:blipFill rotWithShape="1">
          <a:blip r:embed="rId2">
            <a:alphaModFix/>
          </a:blip>
          <a:srcRect l="7327" t="24531" b="26672"/>
          <a:stretch/>
        </p:blipFill>
        <p:spPr>
          <a:xfrm>
            <a:off x="5205545" y="2633662"/>
            <a:ext cx="3683302" cy="2509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rgbClr val="6C6460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722313" y="2680381"/>
            <a:ext cx="3783025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722313" y="1552065"/>
            <a:ext cx="381793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51" name="Google Shape;51;p10" descr="WiPN9.jpg"/>
          <p:cNvPicPr preferRelativeResize="0"/>
          <p:nvPr/>
        </p:nvPicPr>
        <p:blipFill rotWithShape="1">
          <a:blip r:embed="rId2">
            <a:alphaModFix/>
          </a:blip>
          <a:srcRect l="2702" t="24232" r="1801" b="26969"/>
          <a:stretch/>
        </p:blipFill>
        <p:spPr>
          <a:xfrm>
            <a:off x="4476454" y="2633661"/>
            <a:ext cx="4667546" cy="250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 descr="WiPN5.jpg"/>
          <p:cNvPicPr preferRelativeResize="0"/>
          <p:nvPr/>
        </p:nvPicPr>
        <p:blipFill rotWithShape="1">
          <a:blip r:embed="rId3">
            <a:alphaModFix/>
          </a:blip>
          <a:srcRect t="1" b="55794"/>
          <a:stretch/>
        </p:blipFill>
        <p:spPr>
          <a:xfrm>
            <a:off x="4476454" y="-36498"/>
            <a:ext cx="4667547" cy="267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0" descr="WiPN9.jpg"/>
          <p:cNvPicPr preferRelativeResize="0"/>
          <p:nvPr/>
        </p:nvPicPr>
        <p:blipFill rotWithShape="1">
          <a:blip r:embed="rId2">
            <a:alphaModFix/>
          </a:blip>
          <a:srcRect l="2702" t="24232" r="1801" b="26969"/>
          <a:stretch/>
        </p:blipFill>
        <p:spPr>
          <a:xfrm>
            <a:off x="5031918" y="2633661"/>
            <a:ext cx="3795555" cy="250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16.jpeg"/><Relationship Id="rId12" Type="http://schemas.openxmlformats.org/officeDocument/2006/relationships/image" Target="../media/image3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32948" y="2094122"/>
            <a:ext cx="4107267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WELCOME!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body" idx="4294967295"/>
          </p:nvPr>
        </p:nvSpPr>
        <p:spPr>
          <a:xfrm>
            <a:off x="6989763" y="360363"/>
            <a:ext cx="2154237" cy="373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NEW YORK CITY</a:t>
            </a:r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NORTHEAST OHIO</a:t>
            </a:r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OREGON</a:t>
            </a:r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PHILADELPHIA</a:t>
            </a:r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SEATTLE</a:t>
            </a:r>
            <a:endParaRPr sz="1100" b="1" dirty="0"/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SOUTHEAST FLORIDA</a:t>
            </a:r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SOUTHEAST WISCONSIN</a:t>
            </a:r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SOUTHERN CALIFORNIA</a:t>
            </a:r>
            <a:endParaRPr sz="1100" b="1" dirty="0"/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TAMPA/ST. PETERSBURG</a:t>
            </a:r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TEXAS</a:t>
            </a:r>
            <a:endParaRPr sz="1100" b="1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THE CAROLINAS</a:t>
            </a:r>
          </a:p>
          <a:p>
            <a:pPr marL="0" marR="0" lvl="0" indent="0" algn="l" rtl="0">
              <a:lnSpc>
                <a:spcPts val="196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TWIN CITIES</a:t>
            </a:r>
            <a:endParaRPr sz="1100" b="1" dirty="0"/>
          </a:p>
          <a:p>
            <a:pPr marL="0" lv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/>
              <a:t>WASHINGTON, DC</a:t>
            </a:r>
          </a:p>
          <a:p>
            <a:pPr marL="0" lv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/>
              <a:t>WESTERN NEW YORK</a:t>
            </a:r>
          </a:p>
          <a:p>
            <a:pPr marL="0" marR="0" lvl="0" indent="0" algn="l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400" b="1" dirty="0"/>
          </a:p>
        </p:txBody>
      </p:sp>
      <p:pic>
        <p:nvPicPr>
          <p:cNvPr id="10" name="Picture 9" descr="Map 2-2020.jpg"/>
          <p:cNvPicPr>
            <a:picLocks noChangeAspect="1"/>
          </p:cNvPicPr>
          <p:nvPr/>
        </p:nvPicPr>
        <p:blipFill>
          <a:blip r:embed="rId3"/>
          <a:srcRect l="18043" r="12770"/>
          <a:stretch>
            <a:fillRect/>
          </a:stretch>
        </p:blipFill>
        <p:spPr>
          <a:xfrm>
            <a:off x="118994" y="1496906"/>
            <a:ext cx="4421256" cy="2554822"/>
          </a:xfrm>
          <a:prstGeom prst="rect">
            <a:avLst/>
          </a:prstGeom>
        </p:spPr>
      </p:pic>
      <p:sp>
        <p:nvSpPr>
          <p:cNvPr id="8" name="Google Shape;170;p20"/>
          <p:cNvSpPr txBox="1">
            <a:spLocks noGrp="1"/>
          </p:cNvSpPr>
          <p:nvPr>
            <p:ph type="title" idx="4294967295"/>
          </p:nvPr>
        </p:nvSpPr>
        <p:spPr>
          <a:xfrm>
            <a:off x="665018" y="750888"/>
            <a:ext cx="756458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Regional Chapters</a:t>
            </a:r>
            <a:endParaRPr dirty="0"/>
          </a:p>
        </p:txBody>
      </p:sp>
      <p:sp>
        <p:nvSpPr>
          <p:cNvPr id="9" name="Google Shape;171;p20"/>
          <p:cNvSpPr txBox="1">
            <a:spLocks noGrp="1"/>
          </p:cNvSpPr>
          <p:nvPr>
            <p:ph type="body" idx="4294967295"/>
          </p:nvPr>
        </p:nvSpPr>
        <p:spPr>
          <a:xfrm>
            <a:off x="4923868" y="360363"/>
            <a:ext cx="2691957" cy="30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ARIZONA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ATLANTA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BAY AREA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BOSTON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CHICAGO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COLORADO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COLUMBUS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DETROIT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 smtClean="0">
                <a:solidFill>
                  <a:schemeClr val="tx1"/>
                </a:solidFill>
              </a:rPr>
              <a:t>HARTFORD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 smtClean="0">
                <a:solidFill>
                  <a:schemeClr val="tx1"/>
                </a:solidFill>
              </a:rPr>
              <a:t>INDIANAPOLIS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 smtClean="0">
                <a:solidFill>
                  <a:schemeClr val="tx1"/>
                </a:solidFill>
              </a:rPr>
              <a:t>IOWA</a:t>
            </a:r>
            <a:endParaRPr lang="en-US" sz="1100" b="1" dirty="0">
              <a:solidFill>
                <a:schemeClr val="tx1"/>
              </a:solidFill>
            </a:endParaRP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KANSAS CITY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NASHVILLE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NEBRASKA / OMAHA METRO</a:t>
            </a:r>
          </a:p>
          <a:p>
            <a:pPr marL="0" indent="0">
              <a:lnSpc>
                <a:spcPts val="1960"/>
              </a:lnSpc>
              <a:spcBef>
                <a:spcPts val="200"/>
              </a:spcBef>
              <a:buNone/>
            </a:pPr>
            <a:r>
              <a:rPr lang="en-US" sz="1100" b="1" dirty="0">
                <a:solidFill>
                  <a:schemeClr val="tx1"/>
                </a:solidFill>
              </a:rPr>
              <a:t>NEW JERSEY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8;p22"/>
          <p:cNvSpPr txBox="1">
            <a:spLocks noGrp="1"/>
          </p:cNvSpPr>
          <p:nvPr>
            <p:ph type="body" idx="4294967295"/>
          </p:nvPr>
        </p:nvSpPr>
        <p:spPr>
          <a:xfrm>
            <a:off x="665017" y="1751413"/>
            <a:ext cx="8103201" cy="30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Attend a Regional Meeting: Be a </a:t>
            </a: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WiPN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 ambassador and bring a colleague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Introduce yourself to us at a national conference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Listen to our online webinar series 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Join a </a:t>
            </a: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WiPN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 committee – reach out to one of our Board of Directors directly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Get Social!  </a:t>
            </a:r>
          </a:p>
          <a:p>
            <a:pPr marL="742950" lvl="1" indent="-285750">
              <a:spcBef>
                <a:spcPts val="360"/>
              </a:spcBef>
              <a:buClr>
                <a:srgbClr val="6C6460"/>
              </a:buClr>
              <a:buSzPts val="1800"/>
              <a:buFont typeface="Arial"/>
              <a:buChar char="–"/>
            </a:pPr>
            <a:r>
              <a:rPr lang="en-US" sz="1800" dirty="0" smtClean="0">
                <a:solidFill>
                  <a:srgbClr val="6C6460"/>
                </a:solidFill>
              </a:rPr>
              <a:t>Follow </a:t>
            </a:r>
            <a:r>
              <a:rPr lang="en-US" sz="1800" dirty="0">
                <a:solidFill>
                  <a:srgbClr val="6C6460"/>
                </a:solidFill>
              </a:rPr>
              <a:t>us on LinkedIn </a:t>
            </a:r>
          </a:p>
          <a:p>
            <a:pPr marL="742950" lvl="1" indent="-285750">
              <a:spcBef>
                <a:spcPts val="360"/>
              </a:spcBef>
              <a:buClr>
                <a:srgbClr val="6C6460"/>
              </a:buClr>
              <a:buSzPts val="1800"/>
              <a:buFont typeface="Arial"/>
              <a:buChar char="–"/>
            </a:pPr>
            <a:r>
              <a:rPr lang="en-US" sz="1800" dirty="0" smtClean="0">
                <a:solidFill>
                  <a:srgbClr val="6C6460"/>
                </a:solidFill>
              </a:rPr>
              <a:t>Join </a:t>
            </a:r>
            <a:r>
              <a:rPr lang="en-US" sz="1800" dirty="0">
                <a:solidFill>
                  <a:srgbClr val="6C6460"/>
                </a:solidFill>
              </a:rPr>
              <a:t>the members-only LinkedIn Group for networking and comments 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6C6460"/>
                </a:solidFill>
              </a:rPr>
              <a:t>Text </a:t>
            </a:r>
            <a:r>
              <a:rPr lang="en-US" sz="1800" dirty="0" err="1">
                <a:solidFill>
                  <a:srgbClr val="6C6460"/>
                </a:solidFill>
              </a:rPr>
              <a:t>WiPN</a:t>
            </a:r>
            <a:r>
              <a:rPr lang="en-US" sz="1800" dirty="0">
                <a:solidFill>
                  <a:srgbClr val="6C6460"/>
                </a:solidFill>
              </a:rPr>
              <a:t> to 31996 to join</a:t>
            </a:r>
            <a:endParaRPr sz="1800" dirty="0">
              <a:solidFill>
                <a:srgbClr val="6C6460"/>
              </a:solidFill>
            </a:endParaRPr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–"/>
            </a:pP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87;p22"/>
          <p:cNvSpPr txBox="1">
            <a:spLocks noGrp="1"/>
          </p:cNvSpPr>
          <p:nvPr>
            <p:ph type="title" idx="4294967295"/>
          </p:nvPr>
        </p:nvSpPr>
        <p:spPr>
          <a:xfrm>
            <a:off x="665018" y="750888"/>
            <a:ext cx="756458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rgbClr val="6C6460"/>
                </a:solidFill>
              </a:rPr>
              <a:t>Calls To Action</a:t>
            </a:r>
            <a:endParaRPr sz="3600" dirty="0">
              <a:solidFill>
                <a:srgbClr val="6C64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9;p13"/>
          <p:cNvSpPr txBox="1">
            <a:spLocks noGrp="1"/>
          </p:cNvSpPr>
          <p:nvPr>
            <p:ph type="title" idx="4294967295"/>
          </p:nvPr>
        </p:nvSpPr>
        <p:spPr>
          <a:xfrm>
            <a:off x="665018" y="750888"/>
            <a:ext cx="756458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Who are we?</a:t>
            </a:r>
            <a:endParaRPr dirty="0"/>
          </a:p>
        </p:txBody>
      </p:sp>
      <p:sp>
        <p:nvSpPr>
          <p:cNvPr id="7" name="Google Shape;70;p13"/>
          <p:cNvSpPr txBox="1">
            <a:spLocks noGrp="1"/>
          </p:cNvSpPr>
          <p:nvPr>
            <p:ph type="body" idx="4294967295"/>
          </p:nvPr>
        </p:nvSpPr>
        <p:spPr>
          <a:xfrm>
            <a:off x="665018" y="1751413"/>
            <a:ext cx="7564582" cy="30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Non-profit organization committed to the professional development of women in the retirement plan industry  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Network of </a:t>
            </a:r>
            <a:r>
              <a:rPr lang="en-US" sz="1800" dirty="0">
                <a:solidFill>
                  <a:srgbClr val="6C6460"/>
                </a:solidFill>
              </a:rPr>
              <a:t>more than 3,300 females across </a:t>
            </a:r>
            <a:r>
              <a:rPr lang="en-US" sz="1800" b="0" i="0" u="none" strike="noStrike" cap="none" dirty="0">
                <a:solidFill>
                  <a:srgbClr val="6C6460"/>
                </a:solidFill>
                <a:sym typeface="Arial"/>
              </a:rPr>
              <a:t>all career levels and segments of the retirement plan industry</a:t>
            </a:r>
            <a:endParaRPr sz="1800" dirty="0"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Early-career, mid-career and senior-level</a:t>
            </a:r>
            <a:endParaRPr dirty="0"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–"/>
            </a:pP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Recordkeepers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TPAs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DCIOs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, broker-dealers, </a:t>
            </a: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RIAs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, ERISA attorneys, advisors and consultants.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52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0;p14"/>
          <p:cNvSpPr txBox="1">
            <a:spLocks noGrp="1"/>
          </p:cNvSpPr>
          <p:nvPr>
            <p:ph type="body" idx="4294967295"/>
          </p:nvPr>
        </p:nvSpPr>
        <p:spPr>
          <a:xfrm>
            <a:off x="665018" y="1751413"/>
            <a:ext cx="7564582" cy="30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Exclusive members-only networking events 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Mentoring opportunities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Inspiring webinars on relevant professional development topics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Access to member directory</a:t>
            </a:r>
            <a:endParaRPr dirty="0"/>
          </a:p>
        </p:txBody>
      </p:sp>
      <p:sp>
        <p:nvSpPr>
          <p:cNvPr id="7" name="Google Shape;79;p14"/>
          <p:cNvSpPr txBox="1">
            <a:spLocks noGrp="1"/>
          </p:cNvSpPr>
          <p:nvPr>
            <p:ph type="title" idx="4294967295"/>
          </p:nvPr>
        </p:nvSpPr>
        <p:spPr>
          <a:xfrm>
            <a:off x="665018" y="750888"/>
            <a:ext cx="756458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Benefits of membership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075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 idx="4294967295"/>
          </p:nvPr>
        </p:nvSpPr>
        <p:spPr>
          <a:xfrm>
            <a:off x="440168" y="705918"/>
            <a:ext cx="756458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Our mission</a:t>
            </a:r>
            <a:endParaRPr dirty="0"/>
          </a:p>
        </p:txBody>
      </p:sp>
      <p:graphicFrame>
        <p:nvGraphicFramePr>
          <p:cNvPr id="91" name="Google Shape;91;p15"/>
          <p:cNvGraphicFramePr/>
          <p:nvPr>
            <p:extLst>
              <p:ext uri="{D42A27DB-BD31-4B8C-83A1-F6EECF244321}">
                <p14:modId xmlns:p14="http://schemas.microsoft.com/office/powerpoint/2010/main" val="4253489622"/>
              </p:ext>
            </p:extLst>
          </p:nvPr>
        </p:nvGraphicFramePr>
        <p:xfrm>
          <a:off x="509243" y="1468102"/>
          <a:ext cx="2352625" cy="3200420"/>
        </p:xfrm>
        <a:graphic>
          <a:graphicData uri="http://schemas.openxmlformats.org/drawingml/2006/table">
            <a:tbl>
              <a:tblPr firstRow="1" bandRow="1">
                <a:noFill/>
                <a:tableStyleId>{46C8B857-B7E6-442C-9880-E4F673B2CA42}</a:tableStyleId>
              </a:tblPr>
              <a:tblGrid>
                <a:gridCol w="2352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1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Connect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44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In-person: Regional networking events and participation at </a:t>
                      </a: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national conferences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Remotely: “Build Your Own Board of Directors to Create a 2020 Vision” Webinar Series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2" name="Google Shape;92;p15"/>
          <p:cNvGraphicFramePr/>
          <p:nvPr/>
        </p:nvGraphicFramePr>
        <p:xfrm>
          <a:off x="3189250" y="1468266"/>
          <a:ext cx="2438125" cy="2382540"/>
        </p:xfrm>
        <a:graphic>
          <a:graphicData uri="http://schemas.openxmlformats.org/drawingml/2006/table">
            <a:tbl>
              <a:tblPr firstRow="1" bandRow="1">
                <a:noFill/>
                <a:tableStyleId>{46C8B857-B7E6-442C-9880-E4F673B2CA42}</a:tableStyleId>
              </a:tblPr>
              <a:tblGrid>
                <a:gridCol w="2438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Share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Find a mentor -- or be one!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Find a sounding board to talk through professional challenges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3" name="Google Shape;93;p15"/>
          <p:cNvGraphicFramePr/>
          <p:nvPr/>
        </p:nvGraphicFramePr>
        <p:xfrm>
          <a:off x="5954751" y="1468266"/>
          <a:ext cx="2492150" cy="2656860"/>
        </p:xfrm>
        <a:graphic>
          <a:graphicData uri="http://schemas.openxmlformats.org/drawingml/2006/table">
            <a:tbl>
              <a:tblPr firstRow="1" bandRow="1">
                <a:noFill/>
                <a:tableStyleId>{46C8B857-B7E6-442C-9880-E4F673B2CA42}</a:tableStyleId>
              </a:tblPr>
              <a:tblGrid>
                <a:gridCol w="24921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Promote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Enhance your visibility among accomplished women in the industry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Increase your chances of being contacted about future opportunities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 1.jpg"/>
          <p:cNvPicPr>
            <a:picLocks noChangeAspect="1"/>
          </p:cNvPicPr>
          <p:nvPr/>
        </p:nvPicPr>
        <p:blipFill>
          <a:blip r:embed="rId2"/>
          <a:srcRect l="40641" t="71333" r="42597" b="16667"/>
          <a:stretch>
            <a:fillRect/>
          </a:stretch>
        </p:blipFill>
        <p:spPr>
          <a:xfrm>
            <a:off x="4351289" y="1837107"/>
            <a:ext cx="1576522" cy="529055"/>
          </a:xfrm>
          <a:prstGeom prst="rect">
            <a:avLst/>
          </a:prstGeom>
        </p:spPr>
      </p:pic>
      <p:pic>
        <p:nvPicPr>
          <p:cNvPr id="5" name="Picture 4" descr="page 1.jpg"/>
          <p:cNvPicPr>
            <a:picLocks noChangeAspect="1"/>
          </p:cNvPicPr>
          <p:nvPr/>
        </p:nvPicPr>
        <p:blipFill>
          <a:blip r:embed="rId2"/>
          <a:srcRect l="24167" t="55422" r="57750" b="38000"/>
          <a:stretch>
            <a:fillRect/>
          </a:stretch>
        </p:blipFill>
        <p:spPr>
          <a:xfrm>
            <a:off x="7344124" y="1228061"/>
            <a:ext cx="1600200" cy="272846"/>
          </a:xfrm>
          <a:prstGeom prst="rect">
            <a:avLst/>
          </a:prstGeom>
        </p:spPr>
      </p:pic>
      <p:pic>
        <p:nvPicPr>
          <p:cNvPr id="6" name="Picture 5" descr="page 1.jpg"/>
          <p:cNvPicPr>
            <a:picLocks noChangeAspect="1"/>
          </p:cNvPicPr>
          <p:nvPr/>
        </p:nvPicPr>
        <p:blipFill>
          <a:blip r:embed="rId2"/>
          <a:srcRect l="25000" t="35334" r="59424" b="54000"/>
          <a:stretch>
            <a:fillRect/>
          </a:stretch>
        </p:blipFill>
        <p:spPr>
          <a:xfrm>
            <a:off x="3688558" y="1214106"/>
            <a:ext cx="1424258" cy="457200"/>
          </a:xfrm>
          <a:prstGeom prst="rect">
            <a:avLst/>
          </a:prstGeom>
        </p:spPr>
      </p:pic>
      <p:pic>
        <p:nvPicPr>
          <p:cNvPr id="9" name="Picture 8" descr="page 2.jpg"/>
          <p:cNvPicPr>
            <a:picLocks noChangeAspect="1"/>
          </p:cNvPicPr>
          <p:nvPr/>
        </p:nvPicPr>
        <p:blipFill>
          <a:blip r:embed="rId3"/>
          <a:srcRect l="59237" t="56000" r="25000" b="30667"/>
          <a:stretch>
            <a:fillRect/>
          </a:stretch>
        </p:blipFill>
        <p:spPr>
          <a:xfrm>
            <a:off x="5809778" y="3829050"/>
            <a:ext cx="1371600" cy="543847"/>
          </a:xfrm>
          <a:prstGeom prst="rect">
            <a:avLst/>
          </a:prstGeom>
        </p:spPr>
      </p:pic>
      <p:pic>
        <p:nvPicPr>
          <p:cNvPr id="11" name="Picture 10" descr="page 2.jpg"/>
          <p:cNvPicPr>
            <a:picLocks noChangeAspect="1"/>
          </p:cNvPicPr>
          <p:nvPr/>
        </p:nvPicPr>
        <p:blipFill>
          <a:blip r:embed="rId3"/>
          <a:srcRect l="39145" t="18667" r="42247" b="68000"/>
          <a:stretch>
            <a:fillRect/>
          </a:stretch>
        </p:blipFill>
        <p:spPr>
          <a:xfrm>
            <a:off x="290277" y="2951563"/>
            <a:ext cx="1562100" cy="524656"/>
          </a:xfrm>
          <a:prstGeom prst="rect">
            <a:avLst/>
          </a:prstGeom>
        </p:spPr>
      </p:pic>
      <p:pic>
        <p:nvPicPr>
          <p:cNvPr id="12" name="Picture 11" descr="CLA new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727" y="1865016"/>
            <a:ext cx="914400" cy="685800"/>
          </a:xfrm>
          <a:prstGeom prst="rect">
            <a:avLst/>
          </a:prstGeom>
        </p:spPr>
      </p:pic>
      <p:pic>
        <p:nvPicPr>
          <p:cNvPr id="13" name="Picture 12" descr="page 1.jpg"/>
          <p:cNvPicPr>
            <a:picLocks noChangeAspect="1"/>
          </p:cNvPicPr>
          <p:nvPr/>
        </p:nvPicPr>
        <p:blipFill>
          <a:blip r:embed="rId2"/>
          <a:srcRect l="42250" t="52667" r="43111" b="38000"/>
          <a:stretch>
            <a:fillRect/>
          </a:stretch>
        </p:blipFill>
        <p:spPr>
          <a:xfrm>
            <a:off x="223293" y="2079351"/>
            <a:ext cx="1295400" cy="387146"/>
          </a:xfrm>
          <a:prstGeom prst="rect">
            <a:avLst/>
          </a:prstGeom>
        </p:spPr>
      </p:pic>
      <p:pic>
        <p:nvPicPr>
          <p:cNvPr id="14" name="Picture 13" descr="page 2.jpg"/>
          <p:cNvPicPr>
            <a:picLocks noChangeAspect="1"/>
          </p:cNvPicPr>
          <p:nvPr/>
        </p:nvPicPr>
        <p:blipFill>
          <a:blip r:embed="rId3"/>
          <a:srcRect l="23333" t="34734" r="60028" b="47051"/>
          <a:stretch>
            <a:fillRect/>
          </a:stretch>
        </p:blipFill>
        <p:spPr>
          <a:xfrm>
            <a:off x="6372091" y="2902718"/>
            <a:ext cx="1295400" cy="664745"/>
          </a:xfrm>
          <a:prstGeom prst="rect">
            <a:avLst/>
          </a:prstGeom>
        </p:spPr>
      </p:pic>
      <p:pic>
        <p:nvPicPr>
          <p:cNvPr id="16" name="Picture 15" descr="page 2.jpg"/>
          <p:cNvPicPr>
            <a:picLocks noChangeAspect="1"/>
          </p:cNvPicPr>
          <p:nvPr/>
        </p:nvPicPr>
        <p:blipFill>
          <a:blip r:embed="rId3"/>
          <a:srcRect l="58800" t="38851" r="25000" b="51593"/>
          <a:stretch>
            <a:fillRect/>
          </a:stretch>
        </p:blipFill>
        <p:spPr>
          <a:xfrm>
            <a:off x="374110" y="3829051"/>
            <a:ext cx="1409700" cy="389744"/>
          </a:xfrm>
          <a:prstGeom prst="rect">
            <a:avLst/>
          </a:prstGeom>
        </p:spPr>
      </p:pic>
      <p:pic>
        <p:nvPicPr>
          <p:cNvPr id="18" name="Picture 17" descr="fidelity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230" y="2916674"/>
            <a:ext cx="1119458" cy="496490"/>
          </a:xfrm>
          <a:prstGeom prst="rect">
            <a:avLst/>
          </a:prstGeom>
        </p:spPr>
      </p:pic>
      <p:pic>
        <p:nvPicPr>
          <p:cNvPr id="20" name="Picture 19" descr="page 1.jpg"/>
          <p:cNvPicPr>
            <a:picLocks noChangeAspect="1"/>
          </p:cNvPicPr>
          <p:nvPr/>
        </p:nvPicPr>
        <p:blipFill>
          <a:blip r:embed="rId2"/>
          <a:srcRect l="23333" t="18000" r="60000" b="71333"/>
          <a:stretch>
            <a:fillRect/>
          </a:stretch>
        </p:blipFill>
        <p:spPr>
          <a:xfrm>
            <a:off x="304800" y="1200150"/>
            <a:ext cx="1524000" cy="457200"/>
          </a:xfrm>
          <a:prstGeom prst="rect">
            <a:avLst/>
          </a:prstGeom>
        </p:spPr>
      </p:pic>
      <p:pic>
        <p:nvPicPr>
          <p:cNvPr id="19" name="Picture 18" descr="cap american fund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048" y="1207128"/>
            <a:ext cx="1371600" cy="393478"/>
          </a:xfrm>
          <a:prstGeom prst="rect">
            <a:avLst/>
          </a:prstGeom>
        </p:spPr>
      </p:pic>
      <p:pic>
        <p:nvPicPr>
          <p:cNvPr id="21" name="Picture 20" descr="page 2.jpg"/>
          <p:cNvPicPr>
            <a:picLocks noChangeAspect="1"/>
          </p:cNvPicPr>
          <p:nvPr/>
        </p:nvPicPr>
        <p:blipFill>
          <a:blip r:embed="rId3"/>
          <a:srcRect l="24167" t="18667" r="58586" b="68000"/>
          <a:stretch>
            <a:fillRect/>
          </a:stretch>
        </p:blipFill>
        <p:spPr>
          <a:xfrm>
            <a:off x="7362825" y="1885950"/>
            <a:ext cx="1447800" cy="524656"/>
          </a:xfrm>
          <a:prstGeom prst="rect">
            <a:avLst/>
          </a:prstGeom>
        </p:spPr>
      </p:pic>
      <p:pic>
        <p:nvPicPr>
          <p:cNvPr id="22" name="Picture 21" descr="page 2.jpg"/>
          <p:cNvPicPr>
            <a:picLocks noChangeAspect="1"/>
          </p:cNvPicPr>
          <p:nvPr/>
        </p:nvPicPr>
        <p:blipFill>
          <a:blip r:embed="rId3"/>
          <a:srcRect l="57753" t="18667" r="25000" b="68000"/>
          <a:stretch>
            <a:fillRect/>
          </a:stretch>
        </p:blipFill>
        <p:spPr>
          <a:xfrm>
            <a:off x="2033895" y="2951563"/>
            <a:ext cx="1447800" cy="524656"/>
          </a:xfrm>
          <a:prstGeom prst="rect">
            <a:avLst/>
          </a:prstGeom>
        </p:spPr>
      </p:pic>
      <p:pic>
        <p:nvPicPr>
          <p:cNvPr id="23" name="Picture 22" descr="jpmorgan.jpeg"/>
          <p:cNvPicPr>
            <a:picLocks noChangeAspect="1"/>
          </p:cNvPicPr>
          <p:nvPr/>
        </p:nvPicPr>
        <p:blipFill>
          <a:blip r:embed="rId7"/>
          <a:srcRect t="20526" b="27429"/>
          <a:stretch>
            <a:fillRect/>
          </a:stretch>
        </p:blipFill>
        <p:spPr>
          <a:xfrm>
            <a:off x="7362826" y="3829050"/>
            <a:ext cx="1285875" cy="501924"/>
          </a:xfrm>
          <a:prstGeom prst="rect">
            <a:avLst/>
          </a:prstGeom>
        </p:spPr>
      </p:pic>
      <p:pic>
        <p:nvPicPr>
          <p:cNvPr id="27" name="Picture 26" descr="page 2.jpg"/>
          <p:cNvPicPr>
            <a:picLocks noChangeAspect="1"/>
          </p:cNvPicPr>
          <p:nvPr/>
        </p:nvPicPr>
        <p:blipFill>
          <a:blip r:embed="rId3"/>
          <a:srcRect l="23333" t="56000" r="58277" b="30667"/>
          <a:stretch>
            <a:fillRect/>
          </a:stretch>
        </p:blipFill>
        <p:spPr>
          <a:xfrm>
            <a:off x="2629976" y="3829050"/>
            <a:ext cx="1257300" cy="427308"/>
          </a:xfrm>
          <a:prstGeom prst="rect">
            <a:avLst/>
          </a:prstGeom>
        </p:spPr>
      </p:pic>
      <p:pic>
        <p:nvPicPr>
          <p:cNvPr id="28" name="Picture 27" descr="page 2.jpg"/>
          <p:cNvPicPr>
            <a:picLocks noChangeAspect="1"/>
          </p:cNvPicPr>
          <p:nvPr/>
        </p:nvPicPr>
        <p:blipFill>
          <a:blip r:embed="rId3"/>
          <a:srcRect l="40847" t="56000" r="41639" b="30667"/>
          <a:stretch>
            <a:fillRect/>
          </a:stretch>
        </p:blipFill>
        <p:spPr>
          <a:xfrm>
            <a:off x="4044982" y="3829050"/>
            <a:ext cx="1524000" cy="543847"/>
          </a:xfrm>
          <a:prstGeom prst="rect">
            <a:avLst/>
          </a:prstGeom>
        </p:spPr>
      </p:pic>
      <p:pic>
        <p:nvPicPr>
          <p:cNvPr id="29" name="Picture 28" descr="Fiduciary benchmark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1524" y="2909696"/>
            <a:ext cx="1211922" cy="605961"/>
          </a:xfrm>
          <a:prstGeom prst="rect">
            <a:avLst/>
          </a:prstGeom>
        </p:spPr>
      </p:pic>
      <p:pic>
        <p:nvPicPr>
          <p:cNvPr id="25" name="Picture 24" descr="page 1.jpg"/>
          <p:cNvPicPr>
            <a:picLocks noChangeAspect="1"/>
          </p:cNvPicPr>
          <p:nvPr/>
        </p:nvPicPr>
        <p:blipFill>
          <a:blip r:embed="rId2"/>
          <a:srcRect l="58454" t="71333" r="25000" b="16667"/>
          <a:stretch>
            <a:fillRect/>
          </a:stretch>
        </p:blipFill>
        <p:spPr>
          <a:xfrm>
            <a:off x="5851919" y="1871994"/>
            <a:ext cx="1426301" cy="484903"/>
          </a:xfrm>
          <a:prstGeom prst="rect">
            <a:avLst/>
          </a:prstGeom>
        </p:spPr>
      </p:pic>
      <p:pic>
        <p:nvPicPr>
          <p:cNvPr id="30" name="Picture 29" descr="page 1.jpg"/>
          <p:cNvPicPr>
            <a:picLocks noChangeAspect="1"/>
          </p:cNvPicPr>
          <p:nvPr/>
        </p:nvPicPr>
        <p:blipFill>
          <a:blip r:embed="rId2"/>
          <a:srcRect l="23333" t="71333" r="60218" b="16667"/>
          <a:stretch>
            <a:fillRect/>
          </a:stretch>
        </p:blipFill>
        <p:spPr>
          <a:xfrm>
            <a:off x="2433146" y="1871994"/>
            <a:ext cx="1868428" cy="6389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32793" y="407028"/>
            <a:ext cx="5014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Sponsors</a:t>
            </a:r>
          </a:p>
        </p:txBody>
      </p:sp>
      <p:pic>
        <p:nvPicPr>
          <p:cNvPr id="24" name="Picture 23" descr="Blackrock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3142" y="1046913"/>
            <a:ext cx="1021167" cy="680778"/>
          </a:xfrm>
          <a:prstGeom prst="rect">
            <a:avLst/>
          </a:prstGeom>
        </p:spPr>
      </p:pic>
      <p:pic>
        <p:nvPicPr>
          <p:cNvPr id="26" name="Picture 25" descr="Goldman Sach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7184" y="2983006"/>
            <a:ext cx="546016" cy="546016"/>
          </a:xfrm>
          <a:prstGeom prst="rect">
            <a:avLst/>
          </a:prstGeom>
        </p:spPr>
      </p:pic>
      <p:pic>
        <p:nvPicPr>
          <p:cNvPr id="32" name="Picture 31" descr="betterment_business_logo_sponsor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0097" y="1119432"/>
            <a:ext cx="914138" cy="609426"/>
          </a:xfrm>
          <a:prstGeom prst="rect">
            <a:avLst/>
          </a:prstGeom>
        </p:spPr>
      </p:pic>
      <p:pic>
        <p:nvPicPr>
          <p:cNvPr id="33" name="Picture 32" descr="HUB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9768" y="3806005"/>
            <a:ext cx="818998" cy="545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3.jpg"/>
          <p:cNvPicPr>
            <a:picLocks noChangeAspect="1"/>
          </p:cNvPicPr>
          <p:nvPr/>
        </p:nvPicPr>
        <p:blipFill>
          <a:blip r:embed="rId2"/>
          <a:srcRect l="23333" t="55333" r="24167" b="35334"/>
          <a:stretch>
            <a:fillRect/>
          </a:stretch>
        </p:blipFill>
        <p:spPr>
          <a:xfrm>
            <a:off x="2577999" y="2594932"/>
            <a:ext cx="4419600" cy="368300"/>
          </a:xfrm>
          <a:prstGeom prst="rect">
            <a:avLst/>
          </a:prstGeom>
        </p:spPr>
      </p:pic>
      <p:pic>
        <p:nvPicPr>
          <p:cNvPr id="6" name="Picture 5" descr="page 3.jpg"/>
          <p:cNvPicPr>
            <a:picLocks noChangeAspect="1"/>
          </p:cNvPicPr>
          <p:nvPr/>
        </p:nvPicPr>
        <p:blipFill>
          <a:blip r:embed="rId2"/>
          <a:srcRect l="23333" t="34000" r="24167" b="48667"/>
          <a:stretch>
            <a:fillRect/>
          </a:stretch>
        </p:blipFill>
        <p:spPr>
          <a:xfrm>
            <a:off x="4557945" y="1754655"/>
            <a:ext cx="4152900" cy="642711"/>
          </a:xfrm>
          <a:prstGeom prst="rect">
            <a:avLst/>
          </a:prstGeom>
        </p:spPr>
      </p:pic>
      <p:pic>
        <p:nvPicPr>
          <p:cNvPr id="8" name="Picture 7" descr="untitled 4.jpg"/>
          <p:cNvPicPr>
            <a:picLocks noChangeAspect="1"/>
          </p:cNvPicPr>
          <p:nvPr/>
        </p:nvPicPr>
        <p:blipFill>
          <a:blip r:embed="rId3"/>
          <a:srcRect l="21667" t="63334" r="43333" b="18000"/>
          <a:stretch>
            <a:fillRect/>
          </a:stretch>
        </p:blipFill>
        <p:spPr>
          <a:xfrm>
            <a:off x="6477000" y="4272643"/>
            <a:ext cx="2514600" cy="628650"/>
          </a:xfrm>
          <a:prstGeom prst="rect">
            <a:avLst/>
          </a:prstGeom>
        </p:spPr>
      </p:pic>
      <p:pic>
        <p:nvPicPr>
          <p:cNvPr id="9" name="Picture 8" descr="untitled 4.jpg"/>
          <p:cNvPicPr>
            <a:picLocks noChangeAspect="1"/>
          </p:cNvPicPr>
          <p:nvPr/>
        </p:nvPicPr>
        <p:blipFill>
          <a:blip r:embed="rId3"/>
          <a:srcRect l="23334" t="48667" r="59897" b="40666"/>
          <a:stretch>
            <a:fillRect/>
          </a:stretch>
        </p:blipFill>
        <p:spPr>
          <a:xfrm>
            <a:off x="3649168" y="4293577"/>
            <a:ext cx="1409700" cy="420329"/>
          </a:xfrm>
          <a:prstGeom prst="rect">
            <a:avLst/>
          </a:prstGeom>
        </p:spPr>
      </p:pic>
      <p:pic>
        <p:nvPicPr>
          <p:cNvPr id="10" name="Picture 9" descr="untitled 4.jpg"/>
          <p:cNvPicPr>
            <a:picLocks noChangeAspect="1"/>
          </p:cNvPicPr>
          <p:nvPr/>
        </p:nvPicPr>
        <p:blipFill>
          <a:blip r:embed="rId3"/>
          <a:srcRect l="41131" t="28667" r="41962" b="55333"/>
          <a:stretch>
            <a:fillRect/>
          </a:stretch>
        </p:blipFill>
        <p:spPr>
          <a:xfrm>
            <a:off x="512619" y="4154631"/>
            <a:ext cx="1447800" cy="642257"/>
          </a:xfrm>
          <a:prstGeom prst="rect">
            <a:avLst/>
          </a:prstGeom>
        </p:spPr>
      </p:pic>
      <p:pic>
        <p:nvPicPr>
          <p:cNvPr id="11" name="Picture 10" descr="Securi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50" y="3458644"/>
            <a:ext cx="1630687" cy="282695"/>
          </a:xfrm>
          <a:prstGeom prst="rect">
            <a:avLst/>
          </a:prstGeom>
        </p:spPr>
      </p:pic>
      <p:pic>
        <p:nvPicPr>
          <p:cNvPr id="12" name="Picture 11" descr="Pension Assurance 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47" y="2722759"/>
            <a:ext cx="2271260" cy="208723"/>
          </a:xfrm>
          <a:prstGeom prst="rect">
            <a:avLst/>
          </a:prstGeom>
        </p:spPr>
      </p:pic>
      <p:pic>
        <p:nvPicPr>
          <p:cNvPr id="16" name="Picture 15" descr="RAYMOND JAMES 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277" y="2777811"/>
            <a:ext cx="1563624" cy="102870"/>
          </a:xfrm>
          <a:prstGeom prst="rect">
            <a:avLst/>
          </a:prstGeom>
        </p:spPr>
      </p:pic>
      <p:pic>
        <p:nvPicPr>
          <p:cNvPr id="17" name="Picture 16" descr="page 3.jpg"/>
          <p:cNvPicPr>
            <a:picLocks noChangeAspect="1"/>
          </p:cNvPicPr>
          <p:nvPr/>
        </p:nvPicPr>
        <p:blipFill>
          <a:blip r:embed="rId2"/>
          <a:srcRect l="23333" t="72667" r="60343" b="16040"/>
          <a:stretch>
            <a:fillRect/>
          </a:stretch>
        </p:blipFill>
        <p:spPr>
          <a:xfrm>
            <a:off x="2477245" y="3413353"/>
            <a:ext cx="1209838" cy="392380"/>
          </a:xfrm>
          <a:prstGeom prst="rect">
            <a:avLst/>
          </a:prstGeom>
        </p:spPr>
      </p:pic>
      <p:pic>
        <p:nvPicPr>
          <p:cNvPr id="18" name="Picture 17" descr="page 3.jpg"/>
          <p:cNvPicPr>
            <a:picLocks noChangeAspect="1"/>
          </p:cNvPicPr>
          <p:nvPr/>
        </p:nvPicPr>
        <p:blipFill>
          <a:blip r:embed="rId2"/>
          <a:srcRect l="57304" t="72667" r="24167" b="16040"/>
          <a:stretch>
            <a:fillRect/>
          </a:stretch>
        </p:blipFill>
        <p:spPr>
          <a:xfrm>
            <a:off x="5637827" y="3345208"/>
            <a:ext cx="1600200" cy="457200"/>
          </a:xfrm>
          <a:prstGeom prst="rect">
            <a:avLst/>
          </a:prstGeom>
        </p:spPr>
      </p:pic>
      <p:pic>
        <p:nvPicPr>
          <p:cNvPr id="20" name="Picture 19" descr="untitled 4.jpg"/>
          <p:cNvPicPr>
            <a:picLocks noChangeAspect="1"/>
          </p:cNvPicPr>
          <p:nvPr/>
        </p:nvPicPr>
        <p:blipFill>
          <a:blip r:embed="rId3"/>
          <a:srcRect l="23334" t="28667" r="57535" b="55333"/>
          <a:stretch>
            <a:fillRect/>
          </a:stretch>
        </p:blipFill>
        <p:spPr>
          <a:xfrm>
            <a:off x="7389612" y="3282407"/>
            <a:ext cx="1638300" cy="642257"/>
          </a:xfrm>
          <a:prstGeom prst="rect">
            <a:avLst/>
          </a:prstGeom>
        </p:spPr>
      </p:pic>
      <p:pic>
        <p:nvPicPr>
          <p:cNvPr id="21" name="Picture 20" descr="untitled 4.jpg"/>
          <p:cNvPicPr>
            <a:picLocks noChangeAspect="1"/>
          </p:cNvPicPr>
          <p:nvPr/>
        </p:nvPicPr>
        <p:blipFill>
          <a:blip r:embed="rId3"/>
          <a:srcRect l="58037" t="28667" r="24166" b="55333"/>
          <a:stretch>
            <a:fillRect/>
          </a:stretch>
        </p:blipFill>
        <p:spPr>
          <a:xfrm>
            <a:off x="1866787" y="4188910"/>
            <a:ext cx="1524000" cy="642257"/>
          </a:xfrm>
          <a:prstGeom prst="rect">
            <a:avLst/>
          </a:prstGeom>
        </p:spPr>
      </p:pic>
      <p:pic>
        <p:nvPicPr>
          <p:cNvPr id="22" name="Picture 21" descr="page 3.jpg"/>
          <p:cNvPicPr>
            <a:picLocks noChangeAspect="1"/>
          </p:cNvPicPr>
          <p:nvPr/>
        </p:nvPicPr>
        <p:blipFill>
          <a:blip r:embed="rId2"/>
          <a:srcRect l="57277" t="16000" r="24167" b="70666"/>
          <a:stretch>
            <a:fillRect/>
          </a:stretch>
        </p:blipFill>
        <p:spPr>
          <a:xfrm>
            <a:off x="3227373" y="1957388"/>
            <a:ext cx="1222747" cy="411843"/>
          </a:xfrm>
          <a:prstGeom prst="rect">
            <a:avLst/>
          </a:prstGeom>
        </p:spPr>
      </p:pic>
      <p:pic>
        <p:nvPicPr>
          <p:cNvPr id="23" name="Picture 22" descr="page 2.jpg"/>
          <p:cNvPicPr>
            <a:picLocks noChangeAspect="1"/>
          </p:cNvPicPr>
          <p:nvPr/>
        </p:nvPicPr>
        <p:blipFill>
          <a:blip r:embed="rId7"/>
          <a:srcRect l="41149" t="73333" r="41926" b="13104"/>
          <a:stretch>
            <a:fillRect/>
          </a:stretch>
        </p:blipFill>
        <p:spPr>
          <a:xfrm>
            <a:off x="3867151" y="993147"/>
            <a:ext cx="1447800" cy="543847"/>
          </a:xfrm>
          <a:prstGeom prst="rect">
            <a:avLst/>
          </a:prstGeom>
        </p:spPr>
      </p:pic>
      <p:pic>
        <p:nvPicPr>
          <p:cNvPr id="24" name="Picture 23" descr="page 2.jpg"/>
          <p:cNvPicPr>
            <a:picLocks noChangeAspect="1"/>
          </p:cNvPicPr>
          <p:nvPr/>
        </p:nvPicPr>
        <p:blipFill>
          <a:blip r:embed="rId7"/>
          <a:srcRect l="23333" t="73333" r="58851" b="13104"/>
          <a:stretch>
            <a:fillRect/>
          </a:stretch>
        </p:blipFill>
        <p:spPr>
          <a:xfrm>
            <a:off x="495301" y="975443"/>
            <a:ext cx="1524000" cy="543847"/>
          </a:xfrm>
          <a:prstGeom prst="rect">
            <a:avLst/>
          </a:prstGeom>
        </p:spPr>
      </p:pic>
      <p:pic>
        <p:nvPicPr>
          <p:cNvPr id="25" name="Picture 24" descr="Mass-Mutua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426" y="1194556"/>
            <a:ext cx="1371600" cy="174215"/>
          </a:xfrm>
          <a:prstGeom prst="rect">
            <a:avLst/>
          </a:prstGeom>
        </p:spPr>
      </p:pic>
      <p:pic>
        <p:nvPicPr>
          <p:cNvPr id="26" name="Picture 25" descr="page 3.jpg"/>
          <p:cNvPicPr>
            <a:picLocks noChangeAspect="1"/>
          </p:cNvPicPr>
          <p:nvPr/>
        </p:nvPicPr>
        <p:blipFill>
          <a:blip r:embed="rId2"/>
          <a:srcRect l="23333" t="16000" r="58564" b="70666"/>
          <a:stretch>
            <a:fillRect/>
          </a:stretch>
        </p:blipFill>
        <p:spPr>
          <a:xfrm>
            <a:off x="328309" y="1796899"/>
            <a:ext cx="1524000" cy="526143"/>
          </a:xfrm>
          <a:prstGeom prst="rect">
            <a:avLst/>
          </a:prstGeom>
        </p:spPr>
      </p:pic>
      <p:pic>
        <p:nvPicPr>
          <p:cNvPr id="27" name="Picture 26" descr="page 2.jpg"/>
          <p:cNvPicPr>
            <a:picLocks noChangeAspect="1"/>
          </p:cNvPicPr>
          <p:nvPr/>
        </p:nvPicPr>
        <p:blipFill>
          <a:blip r:embed="rId7"/>
          <a:srcRect l="58965" t="73333" r="25000" b="13104"/>
          <a:stretch>
            <a:fillRect/>
          </a:stretch>
        </p:blipFill>
        <p:spPr>
          <a:xfrm>
            <a:off x="5553076" y="993147"/>
            <a:ext cx="1371600" cy="5438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54837" y="400050"/>
            <a:ext cx="5014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Sponsors</a:t>
            </a:r>
          </a:p>
        </p:txBody>
      </p:sp>
      <p:pic>
        <p:nvPicPr>
          <p:cNvPr id="30" name="Picture 29" descr="Resources riaadvisor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255" y="3298743"/>
            <a:ext cx="1227828" cy="532059"/>
          </a:xfrm>
          <a:prstGeom prst="rect">
            <a:avLst/>
          </a:prstGeom>
        </p:spPr>
      </p:pic>
      <p:pic>
        <p:nvPicPr>
          <p:cNvPr id="29" name="Picture 28" descr="Mutual of America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7996" y="1152814"/>
            <a:ext cx="1370504" cy="242743"/>
          </a:xfrm>
          <a:prstGeom prst="rect">
            <a:avLst/>
          </a:prstGeom>
        </p:spPr>
      </p:pic>
      <p:pic>
        <p:nvPicPr>
          <p:cNvPr id="31" name="Picture 30" descr="vanguard-sponsor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4768" y="4109189"/>
            <a:ext cx="1221178" cy="814118"/>
          </a:xfrm>
          <a:prstGeom prst="rect">
            <a:avLst/>
          </a:prstGeom>
        </p:spPr>
      </p:pic>
      <p:pic>
        <p:nvPicPr>
          <p:cNvPr id="33" name="Picture 32" descr="ny life investments 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4159" y="1957398"/>
            <a:ext cx="1471823" cy="3744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58DA6151-4ABA-452C-8B36-E03F89443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" t="15275" r="1275" b="1784"/>
          <a:stretch/>
        </p:blipFill>
        <p:spPr>
          <a:xfrm>
            <a:off x="860107" y="210886"/>
            <a:ext cx="7684453" cy="4137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1840" y="4235516"/>
            <a:ext cx="807997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Front Row (L to R): Gail D’Amico, Jennifer </a:t>
            </a:r>
            <a:r>
              <a:rPr lang="en-US" sz="1300" dirty="0" err="1">
                <a:solidFill>
                  <a:schemeClr val="bg1"/>
                </a:solidFill>
              </a:rPr>
              <a:t>Mulrooney</a:t>
            </a:r>
            <a:r>
              <a:rPr lang="en-US" sz="1300" dirty="0">
                <a:solidFill>
                  <a:schemeClr val="bg1"/>
                </a:solidFill>
              </a:rPr>
              <a:t>, Brenda </a:t>
            </a:r>
            <a:r>
              <a:rPr lang="en-US" sz="1300" dirty="0" err="1">
                <a:solidFill>
                  <a:schemeClr val="bg1"/>
                </a:solidFill>
              </a:rPr>
              <a:t>Rynski</a:t>
            </a:r>
            <a:r>
              <a:rPr lang="en-US" sz="1300" dirty="0">
                <a:solidFill>
                  <a:schemeClr val="bg1"/>
                </a:solidFill>
              </a:rPr>
              <a:t>, Daniella </a:t>
            </a:r>
            <a:r>
              <a:rPr lang="en-US" sz="1300" dirty="0" err="1">
                <a:solidFill>
                  <a:schemeClr val="bg1"/>
                </a:solidFill>
              </a:rPr>
              <a:t>Moiseyev</a:t>
            </a:r>
            <a:r>
              <a:rPr lang="en-US" sz="1300" dirty="0">
                <a:solidFill>
                  <a:schemeClr val="bg1"/>
                </a:solidFill>
              </a:rPr>
              <a:t>, Cindy Kennedy, Pam Brooks .  Back Row (L to R): Jillian White, Jean Martone, Melissa Cowan, Jennifer </a:t>
            </a:r>
            <a:r>
              <a:rPr lang="en-US" sz="1300" dirty="0" err="1">
                <a:solidFill>
                  <a:schemeClr val="bg1"/>
                </a:solidFill>
              </a:rPr>
              <a:t>Norr</a:t>
            </a:r>
            <a:r>
              <a:rPr lang="en-US" sz="1300" dirty="0">
                <a:solidFill>
                  <a:schemeClr val="bg1"/>
                </a:solidFill>
              </a:rPr>
              <a:t>, Lisa Smith, Val Ferrara, Lauren Hill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="" xmlns:a16="http://schemas.microsoft.com/office/drawing/2014/main" id="{FB859F10-36FC-457D-BD30-7B24C24027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5018" y="750888"/>
            <a:ext cx="7564582" cy="857250"/>
          </a:xfrm>
          <a:prstGeom prst="rect">
            <a:avLst/>
          </a:prstGeom>
        </p:spPr>
        <p:txBody>
          <a:bodyPr/>
          <a:lstStyle/>
          <a:p>
            <a:r>
              <a:rPr lang="en-US" sz="3600" dirty="0" err="1">
                <a:solidFill>
                  <a:schemeClr val="accent5"/>
                </a:solidFill>
              </a:rPr>
              <a:t>WiPN</a:t>
            </a:r>
            <a:r>
              <a:rPr lang="en-US" sz="3600" dirty="0">
                <a:solidFill>
                  <a:schemeClr val="accent5"/>
                </a:solidFill>
              </a:rPr>
              <a:t> Board Members</a:t>
            </a:r>
            <a:r>
              <a:rPr lang="en-US" sz="8000" dirty="0">
                <a:solidFill>
                  <a:schemeClr val="accent5"/>
                </a:solidFill>
              </a:rPr>
              <a:t/>
            </a:r>
            <a:br>
              <a:rPr lang="en-US" sz="8000" dirty="0">
                <a:solidFill>
                  <a:schemeClr val="accent5"/>
                </a:solidFill>
              </a:rPr>
            </a:b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27B2A33C-2B45-422A-BC14-CEDA578AB58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5018" y="1515649"/>
            <a:ext cx="7564582" cy="3236584"/>
          </a:xfrm>
          <a:prstGeom prst="rect">
            <a:avLst/>
          </a:prstGeom>
        </p:spPr>
        <p:txBody>
          <a:bodyPr/>
          <a:lstStyle/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President	Daniella </a:t>
            </a:r>
            <a:r>
              <a:rPr lang="en-US" sz="1800" dirty="0" err="1">
                <a:solidFill>
                  <a:schemeClr val="accent5"/>
                </a:solidFill>
              </a:rPr>
              <a:t>Moiseyev</a:t>
            </a:r>
            <a:r>
              <a:rPr lang="en-US" sz="1800" dirty="0">
                <a:solidFill>
                  <a:schemeClr val="accent5"/>
                </a:solidFill>
              </a:rPr>
              <a:t>        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President-Elect	Jennifer </a:t>
            </a:r>
            <a:r>
              <a:rPr lang="en-US" sz="1800" dirty="0" err="1">
                <a:solidFill>
                  <a:schemeClr val="accent5"/>
                </a:solidFill>
              </a:rPr>
              <a:t>Norr</a:t>
            </a:r>
            <a:r>
              <a:rPr lang="en-US" sz="1800" dirty="0">
                <a:solidFill>
                  <a:schemeClr val="accent5"/>
                </a:solidFill>
              </a:rPr>
              <a:t>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Treasurer	Lauren Hill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Secretary	Jillian White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Events	Lisa Smith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Marketing	Jennifer </a:t>
            </a:r>
            <a:r>
              <a:rPr lang="en-US" sz="1800" dirty="0" err="1">
                <a:solidFill>
                  <a:schemeClr val="accent5"/>
                </a:solidFill>
              </a:rPr>
              <a:t>Mulrooney</a:t>
            </a:r>
            <a:r>
              <a:rPr lang="en-US" sz="1800" dirty="0">
                <a:solidFill>
                  <a:schemeClr val="accent5"/>
                </a:solidFill>
              </a:rPr>
              <a:t>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Membership	Jean Martone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Programming	Cindy Kennedy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Regional Chapters 	Val Ferrara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Special Projects 	Pam Brooks 	 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Sponsorship	Brenda </a:t>
            </a:r>
            <a:r>
              <a:rPr lang="en-US" sz="1800" dirty="0" err="1">
                <a:solidFill>
                  <a:schemeClr val="accent5"/>
                </a:solidFill>
              </a:rPr>
              <a:t>Rynski</a:t>
            </a:r>
            <a:r>
              <a:rPr lang="en-US" sz="1800" dirty="0">
                <a:solidFill>
                  <a:schemeClr val="accent5"/>
                </a:solidFill>
              </a:rPr>
              <a:t> </a:t>
            </a:r>
          </a:p>
          <a:p>
            <a:pPr marL="114300"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Past President	Melissa Cowan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endParaRPr lang="en-US" sz="18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/>
          <p:nvPr/>
        </p:nvSpPr>
        <p:spPr>
          <a:xfrm>
            <a:off x="0" y="212200"/>
            <a:ext cx="4494600" cy="4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2020 Goals</a:t>
            </a:r>
            <a:endParaRPr dirty="0"/>
          </a:p>
          <a:p>
            <a:pPr marL="346075" marR="0" lvl="0" indent="-21907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lt1"/>
                </a:solidFill>
              </a:rPr>
              <a:t>Increase membership and  engagement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346075" marR="0" lvl="0" indent="-219075" algn="l" rtl="0">
              <a:spcBef>
                <a:spcPts val="2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lt1"/>
                </a:solidFill>
              </a:rPr>
              <a:t>Grow and support our regional chapters</a:t>
            </a:r>
          </a:p>
          <a:p>
            <a:pPr marL="346075" marR="0" lvl="0" indent="-219075" algn="l" rtl="0">
              <a:spcBef>
                <a:spcPts val="2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lt1"/>
                </a:solidFill>
              </a:rPr>
              <a:t>Increase diversity in our organization and our industry</a:t>
            </a:r>
            <a:endParaRPr sz="2000" b="1" dirty="0">
              <a:solidFill>
                <a:schemeClr val="lt1"/>
              </a:solidFill>
            </a:endParaRPr>
          </a:p>
          <a:p>
            <a:pPr marL="346075" marR="0" lvl="0" indent="-219075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lang="en-US" sz="2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6075" marR="0" lvl="0" indent="-219075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Develop content and programming to support our members personal and professional growth</a:t>
            </a:r>
            <a:endParaRPr sz="2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S 7453">
      <a:dk1>
        <a:srgbClr val="001F00"/>
      </a:dk1>
      <a:lt1>
        <a:srgbClr val="FFFFFF"/>
      </a:lt1>
      <a:dk2>
        <a:srgbClr val="000000"/>
      </a:dk2>
      <a:lt2>
        <a:srgbClr val="E5E0D9"/>
      </a:lt2>
      <a:accent1>
        <a:srgbClr val="E8A662"/>
      </a:accent1>
      <a:accent2>
        <a:srgbClr val="850004"/>
      </a:accent2>
      <a:accent3>
        <a:srgbClr val="D7D2CB"/>
      </a:accent3>
      <a:accent4>
        <a:srgbClr val="C5BCB5"/>
      </a:accent4>
      <a:accent5>
        <a:srgbClr val="7F7874"/>
      </a:accent5>
      <a:accent6>
        <a:srgbClr val="88AADF"/>
      </a:accent6>
      <a:hlink>
        <a:srgbClr val="0070C0"/>
      </a:hlink>
      <a:folHlink>
        <a:srgbClr val="8A796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Microsoft Office PowerPoint</Application>
  <PresentationFormat>On-screen Show (16:9)</PresentationFormat>
  <Paragraphs>104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WELCOME!</vt:lpstr>
      <vt:lpstr>Who are we?</vt:lpstr>
      <vt:lpstr>Benefits of membership</vt:lpstr>
      <vt:lpstr>Our mission</vt:lpstr>
      <vt:lpstr>PowerPoint Presentation</vt:lpstr>
      <vt:lpstr>PowerPoint Presentation</vt:lpstr>
      <vt:lpstr>PowerPoint Presentation</vt:lpstr>
      <vt:lpstr>WiPN Board Members </vt:lpstr>
      <vt:lpstr>PowerPoint Presentation</vt:lpstr>
      <vt:lpstr>Regional Chapters</vt:lpstr>
      <vt:lpstr>Calls To Action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2020-07-09T21:15:35Z</dcterms:created>
  <dcterms:modified xsi:type="dcterms:W3CDTF">2020-07-09T21:31:56Z</dcterms:modified>
</cp:coreProperties>
</file>